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9"/>
    <p:restoredTop sz="94637"/>
  </p:normalViewPr>
  <p:slideViewPr>
    <p:cSldViewPr snapToGrid="0">
      <p:cViewPr varScale="1">
        <p:scale>
          <a:sx n="103" d="100"/>
          <a:sy n="103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52535-E511-7C45-9EE4-1FAEA2E39475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48A32-A527-B349-BD04-AD1D7E98CE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982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ECD43-F0F1-1E6F-0026-2127743EA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9F4898-22D3-1A4B-576E-07BBB1F47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37F3AC-A7F3-6F7C-0743-ADCB3C74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BD981E-D83A-2BA9-9562-4E02D139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B3A6E0-149F-F1A3-C190-B601A979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38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9E432-79C1-6049-7250-336575BF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01AC19-D565-3484-63D0-1AB3CF925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F4E04-19B7-7C0C-8F46-F87E43EC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166D57-84C4-A14E-8E41-FDD46C01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9C1316-790C-C305-C8FC-1E0723BB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0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112D46-C63F-8D98-9DDF-1181FF2BE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0606C3-B0A6-D35C-8B57-2E0F08EAF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6D0455-BB75-6AB8-CA2C-11B2A9AB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5900F7-C5EE-7704-A17C-68B69F98B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B20495-AC72-38DB-9FA4-DF8F72C2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446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F0688-C71D-C850-5D48-728911A0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8EF594-E419-2DC0-0A98-82CF9FE2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FD1085-0B3F-9737-12DC-60A219F7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CFA2DA-213A-C73D-A2D4-85238874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87EA55-A6EE-269B-6D08-DF37B112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95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6F68F-889E-50F4-7FAD-AC5924EA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D210A9-C63E-807D-08C6-F9E1FBED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9F183C-02DF-D26C-B382-EB31B479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1BB7C8-1B52-4B87-FA34-A4C9D2E8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3A408F-CB34-9222-4CCD-EFBBBE3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24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DDA8D-8C20-E9AA-5605-CFB45CB1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B68510-DD4D-6A5D-22F1-F21CD3D43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F2DBE2-7C18-DD50-30DE-512F5A6B0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F17F83-5794-3197-5C5B-BF25EE00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141289-2577-E917-4DAC-0AC074D2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866699C-2032-C96F-2D4A-2AC88063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0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A8C94-6FA4-99C2-6F35-828340D0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1B8D85-3B04-17EC-2F3A-1423AE2A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C08C36-9725-75C4-35E3-BCFA9C137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F4BEC43-CBD3-9138-C800-FC40BC5F3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D3E4244-285F-9651-8DDE-CB60FEA58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D39C4F6-FC80-4A9C-412F-5D90DCF8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1274616-2E3A-A045-6ABA-32950A36D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1BB9D69-56F2-D28F-7BC3-4547C3CB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907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8D061-996F-F249-DA91-5CC775D6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DB0610A-9002-F23E-13CD-E36832598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56CAB28-1621-6678-CCF1-BE5C1A10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8F6244-26A9-6792-5353-615E242A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454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C6B0688-ABB1-C5C5-5624-CD93CAB1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185769-50F0-2F9E-6B65-C9F34E3C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8F2F3-667A-0E1A-3822-AD2B6123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766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D5469-648A-6575-484E-84830E1E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00413C-DAEF-93FA-03C7-435391819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10149D-A2F9-2E77-5D26-7365DE29A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9D50EB-5993-57D9-21CC-B4D7EC65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0615C6-E728-9E7B-D806-219BDC63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2243F7-CDE8-0A7F-160F-7D4D593A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751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2CF54-1E01-39C5-B65E-38313958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7611F1B-B408-ED0D-3601-8FE14DF7C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93EDEA-EE3F-79BC-AD37-727554364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893797-012B-004F-795A-5C766CAD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C6CCA6-EE0D-6796-2E6D-736A9FAA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638886-1FE1-20FA-2AF2-A90DE467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683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8C34C-5992-67E1-BC34-4391AC01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A95999-E37A-7EA3-CDD5-46FA90E7B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F59DD1-436C-A45B-DE3D-0E26BC13E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1F6CC-68B4-5646-92A6-C733A870DED7}" type="datetimeFigureOut">
              <a:rPr kumimoji="1" lang="zh-TW" altLang="en-US" smtClean="0"/>
              <a:t>2023/5/3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0E35E0-DD14-B5EB-3E7B-5AB29E1BC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D06C47-6B6D-2518-DF09-08EA7088A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D0FBC-D08F-1648-84C1-6399A3E376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890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7.m4a"/><Relationship Id="rId7" Type="http://schemas.openxmlformats.org/officeDocument/2006/relationships/image" Target="../media/image1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9.m4a"/><Relationship Id="rId7" Type="http://schemas.openxmlformats.org/officeDocument/2006/relationships/image" Target="../media/image2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9.m4a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53335-9FCC-E28B-0FE5-2AAE5971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0C95F7-66DA-860B-4DAF-CC61322A7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1986F7A-6DB3-4CAF-F70B-885E3D0D8883}"/>
              </a:ext>
            </a:extLst>
          </p:cNvPr>
          <p:cNvSpPr txBox="1"/>
          <p:nvPr/>
        </p:nvSpPr>
        <p:spPr>
          <a:xfrm>
            <a:off x="812132" y="460424"/>
            <a:ext cx="6100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4000" b="1" dirty="0">
                <a:latin typeface="HEITI SC MEDIUM" pitchFamily="2" charset="-128"/>
                <a:ea typeface="HEITI SC MEDIUM" pitchFamily="2" charset="-128"/>
              </a:rPr>
              <a:t>CHAPTER </a:t>
            </a:r>
            <a:r>
              <a:rPr kumimoji="1" lang="en-US" altLang="zh-TW" sz="7200" b="1" dirty="0">
                <a:latin typeface="HEITI SC MEDIUM" pitchFamily="2" charset="-128"/>
                <a:ea typeface="HEITI SC MEDIUM" pitchFamily="2" charset="-128"/>
              </a:rPr>
              <a:t>12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4AD864-072D-4A83-A7FA-2ED2F9052D9D}"/>
              </a:ext>
            </a:extLst>
          </p:cNvPr>
          <p:cNvSpPr txBox="1"/>
          <p:nvPr/>
        </p:nvSpPr>
        <p:spPr>
          <a:xfrm>
            <a:off x="812132" y="1632503"/>
            <a:ext cx="4762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b="1" spc="300" dirty="0">
                <a:latin typeface="+mn-ea"/>
              </a:rPr>
              <a:t>循環神經網路的</a:t>
            </a:r>
            <a:endParaRPr kumimoji="1" lang="en-US" altLang="zh-TW" sz="4800" b="1" spc="300" dirty="0">
              <a:latin typeface="+mn-ea"/>
            </a:endParaRPr>
          </a:p>
          <a:p>
            <a:r>
              <a:rPr kumimoji="1" lang="zh-TW" altLang="en-US" sz="4800" b="1" spc="300" dirty="0">
                <a:latin typeface="+mn-ea"/>
              </a:rPr>
              <a:t>實作案例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5128D8-3C5E-16D4-B3A8-D5C289F60BAE}"/>
              </a:ext>
            </a:extLst>
          </p:cNvPr>
          <p:cNvSpPr txBox="1"/>
          <p:nvPr/>
        </p:nvSpPr>
        <p:spPr>
          <a:xfrm>
            <a:off x="9513062" y="5985307"/>
            <a:ext cx="2678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報告人：林桂如</a:t>
            </a:r>
            <a:endParaRPr kumimoji="1" lang="en-US" altLang="zh-TW" sz="2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報告日期：</a:t>
            </a:r>
            <a:r>
              <a:rPr kumimoji="1" lang="en-US" altLang="zh-TW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</a:t>
            </a: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月</a:t>
            </a:r>
            <a:r>
              <a:rPr kumimoji="1" lang="en-US" altLang="zh-TW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7</a:t>
            </a: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2207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813CC9-3A61-D296-FEA7-66DF3F5E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4B225-3E65-ED5B-7246-446A20D9C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01C64A-92D9-4DE5-DA0F-DACE4695A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55" y="303129"/>
            <a:ext cx="4838700" cy="2057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A2D87A-D993-1F7B-906C-3AAADF65B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21" y="303129"/>
            <a:ext cx="4323347" cy="2557473"/>
          </a:xfrm>
          <a:prstGeom prst="rect">
            <a:avLst/>
          </a:prstGeom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0B50E70A-0590-2465-90FF-7CF0D8D25F2C}"/>
              </a:ext>
            </a:extLst>
          </p:cNvPr>
          <p:cNvSpPr/>
          <p:nvPr/>
        </p:nvSpPr>
        <p:spPr>
          <a:xfrm>
            <a:off x="5823785" y="926451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110DF1-226F-B7AB-561B-BB491C079E33}"/>
              </a:ext>
            </a:extLst>
          </p:cNvPr>
          <p:cNvSpPr txBox="1"/>
          <p:nvPr/>
        </p:nvSpPr>
        <p:spPr>
          <a:xfrm>
            <a:off x="502434" y="3439512"/>
            <a:ext cx="807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使用已訓練的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模型預測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股價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06B212-1A45-C233-BB75-EF6584CF3051}"/>
              </a:ext>
            </a:extLst>
          </p:cNvPr>
          <p:cNvSpPr txBox="1"/>
          <p:nvPr/>
        </p:nvSpPr>
        <p:spPr>
          <a:xfrm>
            <a:off x="758490" y="3939585"/>
            <a:ext cx="11008896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在訓練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模型後，我們準備使用模型來預測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股價，使用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2017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年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1~3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月測試資料，因為是使用前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天的股價資料，所以是預測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2017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年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4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月份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股價。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662FC12-32A3-02E6-3AF5-5B6D5AF17C82}"/>
              </a:ext>
            </a:extLst>
          </p:cNvPr>
          <p:cNvSpPr txBox="1">
            <a:spLocks/>
          </p:cNvSpPr>
          <p:nvPr/>
        </p:nvSpPr>
        <p:spPr>
          <a:xfrm>
            <a:off x="8274461" y="6115907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LSTM</a:t>
            </a:r>
            <a:r>
              <a:rPr kumimoji="1" lang="zh-TW" altLang="en-US" sz="1100" b="1" spc="600" dirty="0">
                <a:latin typeface="+mj-ea"/>
              </a:rPr>
              <a:t>預測</a:t>
            </a:r>
            <a:r>
              <a:rPr kumimoji="1" lang="en-US" altLang="zh-TW" sz="1100" b="1" spc="600" dirty="0">
                <a:latin typeface="+mj-ea"/>
              </a:rPr>
              <a:t>google</a:t>
            </a:r>
            <a:r>
              <a:rPr kumimoji="1" lang="zh-TW" altLang="en-US" sz="1100" b="1" spc="600" dirty="0">
                <a:latin typeface="+mj-ea"/>
              </a:rPr>
              <a:t>股價</a:t>
            </a:r>
          </a:p>
        </p:txBody>
      </p:sp>
      <p:pic>
        <p:nvPicPr>
          <p:cNvPr id="6" name="Audio Recording 2023年3月6日 下午11:19:42">
            <a:hlinkClick r:id="" action="ppaction://media"/>
            <a:extLst>
              <a:ext uri="{FF2B5EF4-FFF2-40B4-BE49-F238E27FC236}">
                <a16:creationId xmlns:a16="http://schemas.microsoft.com/office/drawing/2014/main" id="{743314A4-8149-045F-BA59-77774F2BF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0669" y="5616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0ED78E3-BAB7-56A5-F95E-A8A8AC097085}"/>
              </a:ext>
            </a:extLst>
          </p:cNvPr>
          <p:cNvSpPr txBox="1">
            <a:spLocks/>
          </p:cNvSpPr>
          <p:nvPr/>
        </p:nvSpPr>
        <p:spPr>
          <a:xfrm>
            <a:off x="8274461" y="6115907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LSTM</a:t>
            </a:r>
            <a:r>
              <a:rPr kumimoji="1" lang="zh-TW" altLang="en-US" sz="1100" b="1" spc="600" dirty="0">
                <a:latin typeface="+mj-ea"/>
              </a:rPr>
              <a:t>預測</a:t>
            </a:r>
            <a:r>
              <a:rPr kumimoji="1" lang="en-US" altLang="zh-TW" sz="1100" b="1" spc="600" dirty="0">
                <a:latin typeface="+mj-ea"/>
              </a:rPr>
              <a:t>google</a:t>
            </a:r>
            <a:r>
              <a:rPr kumimoji="1" lang="zh-TW" altLang="en-US" sz="1100" b="1" spc="600" dirty="0">
                <a:latin typeface="+mj-ea"/>
              </a:rPr>
              <a:t>股價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CF87FA-5917-FA24-E9B4-6B94CB2A1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11" y="246648"/>
            <a:ext cx="6324600" cy="1600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55F8E2-62B7-6A7E-3102-CF1E75BB6E2A}"/>
              </a:ext>
            </a:extLst>
          </p:cNvPr>
          <p:cNvSpPr txBox="1"/>
          <p:nvPr/>
        </p:nvSpPr>
        <p:spPr>
          <a:xfrm>
            <a:off x="346911" y="1846848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依序取出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adj close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欄位股價資料、呼叫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create_dataset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函式產生特徵和標籤資料，執行正規化，轉化大小為（樣本數，時步，特徵）的張量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104A5A-0864-72EE-DD3D-84D07F6C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65" y="2710448"/>
            <a:ext cx="5143500" cy="7366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C9C00F5-63AA-8A69-D5F7-97873E093E84}"/>
              </a:ext>
            </a:extLst>
          </p:cNvPr>
          <p:cNvSpPr txBox="1"/>
          <p:nvPr/>
        </p:nvSpPr>
        <p:spPr>
          <a:xfrm>
            <a:off x="346911" y="3429000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呼叫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MinMaxScaler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物件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sc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inverse_transform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函式將預測值轉回股價，就可以繪出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真實和預測股價趨勢圖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41FA909-BD4D-C5CC-A588-57E28BF04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910" y="2761248"/>
            <a:ext cx="4902200" cy="635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61BAE7C-A53D-588F-8B78-7CA17B111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65" y="4290391"/>
            <a:ext cx="6959600" cy="1435100"/>
          </a:xfrm>
          <a:prstGeom prst="rect">
            <a:avLst/>
          </a:prstGeom>
        </p:spPr>
      </p:pic>
      <p:pic>
        <p:nvPicPr>
          <p:cNvPr id="2" name="Audio Recording 2023年3月6日 下午11:20:31">
            <a:hlinkClick r:id="" action="ppaction://media"/>
            <a:extLst>
              <a:ext uri="{FF2B5EF4-FFF2-40B4-BE49-F238E27FC236}">
                <a16:creationId xmlns:a16="http://schemas.microsoft.com/office/drawing/2014/main" id="{2E26B7A3-5540-6F8A-1BE6-88599C23E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48088" y="572549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25B141A0-A2CF-D475-F2C4-4480A775406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12-3</a:t>
            </a:r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/</a:t>
            </a:r>
            <a:r>
              <a:rPr kumimoji="1" lang="zh-TW" altLang="en-US" sz="3200" b="1" spc="600" dirty="0">
                <a:latin typeface="+mj-ea"/>
              </a:rPr>
              <a:t> 路透社資料的新聞主題分類</a:t>
            </a:r>
            <a:endParaRPr kumimoji="1" lang="en-US" altLang="zh-TW" sz="3200" b="1" spc="600" dirty="0">
              <a:latin typeface="+mj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EDB2DD5-BE82-2646-9BB3-C3E8FC4A6682}"/>
              </a:ext>
            </a:extLst>
          </p:cNvPr>
          <p:cNvSpPr txBox="1"/>
          <p:nvPr/>
        </p:nvSpPr>
        <p:spPr>
          <a:xfrm>
            <a:off x="591552" y="827060"/>
            <a:ext cx="11008896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前面使用 </a:t>
            </a:r>
            <a:r>
              <a:rPr kumimoji="1" lang="en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kumimoji="1" lang="zh-TW" altLang="en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、</a:t>
            </a:r>
            <a:r>
              <a:rPr kumimoji="1" lang="en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kumimoji="1" lang="zh-TW" altLang="en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、</a:t>
            </a:r>
            <a:r>
              <a:rPr kumimoji="1" lang="en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SimpleRNN</a:t>
            </a:r>
            <a:r>
              <a:rPr kumimoji="1" lang="zh-TW" altLang="en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、</a:t>
            </a:r>
            <a:r>
              <a:rPr kumimoji="1" lang="en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LSM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GRU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</a:t>
            </a:r>
            <a:r>
              <a:rPr kumimoji="1" lang="en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IMDb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情緒析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,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是二元分類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en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內建路透社資料集可以建立模型來分類新聞主題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,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屬於一種多元分類問題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D3A2A6B-D731-11C0-FC80-01B7426B7944}"/>
              </a:ext>
            </a:extLst>
          </p:cNvPr>
          <p:cNvSpPr txBox="1"/>
          <p:nvPr/>
        </p:nvSpPr>
        <p:spPr>
          <a:xfrm>
            <a:off x="591552" y="2033306"/>
            <a:ext cx="439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12-3-1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認識路社資料資料處理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238737-235D-02A8-5E8A-2721C1929023}"/>
              </a:ext>
            </a:extLst>
          </p:cNvPr>
          <p:cNvSpPr txBox="1"/>
          <p:nvPr/>
        </p:nvSpPr>
        <p:spPr>
          <a:xfrm>
            <a:off x="962527" y="2494971"/>
            <a:ext cx="10637921" cy="1273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路透社資料集英國路透社發佈的簡短新聞電訊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,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包含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46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種每一種主題至少有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個樣本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,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不過各主题的樣本數並不是很平均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,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也因如此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,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多元分類模型的準確度並不會太好。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內建的路透社資料集是一個精簡版新聞資料集，有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8982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筆訓練資料和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2246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筆測試資料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5568CDA-6796-5C98-3130-2E68359E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28" y="3964405"/>
            <a:ext cx="3530600" cy="2286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BD8213D-AEC0-9DAA-078D-4098C4682802}"/>
              </a:ext>
            </a:extLst>
          </p:cNvPr>
          <p:cNvSpPr txBox="1"/>
          <p:nvPr/>
        </p:nvSpPr>
        <p:spPr>
          <a:xfrm>
            <a:off x="1023328" y="4213538"/>
            <a:ext cx="6705600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內建路透社資料集，首先匯入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reuters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6EA3827-AF79-757B-2B03-50FDF9DC1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27" y="4640102"/>
            <a:ext cx="5765800" cy="889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96BC234-703B-9DAB-21B6-07A822A4E527}"/>
              </a:ext>
            </a:extLst>
          </p:cNvPr>
          <p:cNvSpPr txBox="1"/>
          <p:nvPr/>
        </p:nvSpPr>
        <p:spPr>
          <a:xfrm>
            <a:off x="1023328" y="5529102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載入資料集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num_words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取出資料集中前多少個最長出現單字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Audio Recording 2023年3月6日 下午11:21:52">
            <a:hlinkClick r:id="" action="ppaction://media"/>
            <a:extLst>
              <a:ext uri="{FF2B5EF4-FFF2-40B4-BE49-F238E27FC236}">
                <a16:creationId xmlns:a16="http://schemas.microsoft.com/office/drawing/2014/main" id="{AD28D3E4-E28A-A0CF-17BC-1A2A9F553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7211" y="58107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41F7DC-4094-B5F6-5316-CA5B053A5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24" y="302377"/>
            <a:ext cx="3721100" cy="1092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CB69A18-80D3-4506-3BF4-A1B9A4E8F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2377"/>
            <a:ext cx="2400300" cy="914400"/>
          </a:xfrm>
          <a:prstGeom prst="rect">
            <a:avLst/>
          </a:prstGeom>
        </p:spPr>
      </p:pic>
      <p:sp>
        <p:nvSpPr>
          <p:cNvPr id="6" name="向右箭號 5">
            <a:extLst>
              <a:ext uri="{FF2B5EF4-FFF2-40B4-BE49-F238E27FC236}">
                <a16:creationId xmlns:a16="http://schemas.microsoft.com/office/drawing/2014/main" id="{AC208E12-9B7A-BAEC-6B28-188CF35453C6}"/>
              </a:ext>
            </a:extLst>
          </p:cNvPr>
          <p:cNvSpPr/>
          <p:nvPr/>
        </p:nvSpPr>
        <p:spPr>
          <a:xfrm>
            <a:off x="4734259" y="645788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E443AB-7533-04A5-9C0D-6DC0EE092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24" y="1916363"/>
            <a:ext cx="2946400" cy="749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00A636-44C0-03C6-A32D-94EC775E5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16363"/>
            <a:ext cx="5461000" cy="1701800"/>
          </a:xfrm>
          <a:prstGeom prst="rect">
            <a:avLst/>
          </a:prstGeom>
        </p:spPr>
      </p:pic>
      <p:sp>
        <p:nvSpPr>
          <p:cNvPr id="10" name="向右箭號 9">
            <a:extLst>
              <a:ext uri="{FF2B5EF4-FFF2-40B4-BE49-F238E27FC236}">
                <a16:creationId xmlns:a16="http://schemas.microsoft.com/office/drawing/2014/main" id="{EA4D2157-8226-A530-36BB-40069A5FF191}"/>
              </a:ext>
            </a:extLst>
          </p:cNvPr>
          <p:cNvSpPr/>
          <p:nvPr/>
        </p:nvSpPr>
        <p:spPr>
          <a:xfrm>
            <a:off x="4734259" y="2088324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9413F8-789D-1483-8C4C-B3461204D81F}"/>
              </a:ext>
            </a:extLst>
          </p:cNvPr>
          <p:cNvSpPr txBox="1"/>
          <p:nvPr/>
        </p:nvSpPr>
        <p:spPr>
          <a:xfrm>
            <a:off x="529724" y="3917639"/>
            <a:ext cx="807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解碼顯示路透社資料集新聞內容（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ch12_3_1a.py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CB37412-46C4-EEDE-8791-5D04E3CC8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24" y="4754251"/>
            <a:ext cx="5143500" cy="4191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C83E9F-71EA-0665-0C5F-D8F9C2AC4CE5}"/>
              </a:ext>
            </a:extLst>
          </p:cNvPr>
          <p:cNvSpPr txBox="1"/>
          <p:nvPr/>
        </p:nvSpPr>
        <p:spPr>
          <a:xfrm>
            <a:off x="529724" y="5167293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已經轉換成單字索引，已經需要使用詞庫字典來解碼還原成英文單字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找出每一筆新聞內容最大索引值清單，再從清單中找出最大值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948259CA-5337-DC24-DD92-E6CA1B08EB8E}"/>
              </a:ext>
            </a:extLst>
          </p:cNvPr>
          <p:cNvSpPr/>
          <p:nvPr/>
        </p:nvSpPr>
        <p:spPr>
          <a:xfrm>
            <a:off x="5837154" y="4761915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C216FDC-28E1-F0E3-7285-73D95CE79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9390" y="4782325"/>
            <a:ext cx="1587500" cy="2921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A7E375-7A28-33A3-D8EB-42D409926AC9}"/>
              </a:ext>
            </a:extLst>
          </p:cNvPr>
          <p:cNvSpPr txBox="1"/>
          <p:nvPr/>
        </p:nvSpPr>
        <p:spPr>
          <a:xfrm>
            <a:off x="6879390" y="5095894"/>
            <a:ext cx="6705600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最大值為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9999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（因爲一開始載入時指定不超過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10000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293341D4-29AE-6524-7D97-4DFA0D81492F}"/>
              </a:ext>
            </a:extLst>
          </p:cNvPr>
          <p:cNvSpPr txBox="1">
            <a:spLocks/>
          </p:cNvSpPr>
          <p:nvPr/>
        </p:nvSpPr>
        <p:spPr>
          <a:xfrm>
            <a:off x="8496300" y="61103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12-3 / </a:t>
            </a:r>
            <a:r>
              <a:rPr kumimoji="1" lang="zh-TW" altLang="en-US" sz="1100" b="1" spc="600" dirty="0">
                <a:latin typeface="+mj-ea"/>
              </a:rPr>
              <a:t>路透社資料的新聞主題分類</a:t>
            </a:r>
          </a:p>
        </p:txBody>
      </p:sp>
      <p:pic>
        <p:nvPicPr>
          <p:cNvPr id="2" name="Audio Recording 2023年3月6日 下午11:23:18">
            <a:hlinkClick r:id="" action="ppaction://media"/>
            <a:extLst>
              <a:ext uri="{FF2B5EF4-FFF2-40B4-BE49-F238E27FC236}">
                <a16:creationId xmlns:a16="http://schemas.microsoft.com/office/drawing/2014/main" id="{A1AE006B-0B3F-0DDC-E6CF-5A62C8E63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79200" y="57039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89BBCC4-3F71-AF8F-80C4-E5E41628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68" y="298116"/>
            <a:ext cx="5384800" cy="14732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8139A4F3-E5B4-B0A8-8D00-CE33957BF6B7}"/>
              </a:ext>
            </a:extLst>
          </p:cNvPr>
          <p:cNvSpPr txBox="1">
            <a:spLocks/>
          </p:cNvSpPr>
          <p:nvPr/>
        </p:nvSpPr>
        <p:spPr>
          <a:xfrm>
            <a:off x="8565893" y="6143359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12-3 / </a:t>
            </a:r>
            <a:r>
              <a:rPr kumimoji="1" lang="zh-TW" altLang="en-US" sz="1100" b="1" spc="600" dirty="0">
                <a:latin typeface="+mj-ea"/>
              </a:rPr>
              <a:t>路透社資料的新聞主題分類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BC085B-D366-29C6-56BF-40CE320DB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693" y="322179"/>
            <a:ext cx="1473200" cy="266700"/>
          </a:xfrm>
          <a:prstGeom prst="rect">
            <a:avLst/>
          </a:prstGeom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D118AD72-7FB9-4E65-EB0A-E9068CE4C45A}"/>
              </a:ext>
            </a:extLst>
          </p:cNvPr>
          <p:cNvSpPr/>
          <p:nvPr/>
        </p:nvSpPr>
        <p:spPr>
          <a:xfrm>
            <a:off x="5948281" y="322179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E04C65-3B2D-D8A2-DBF1-FF9EF698F869}"/>
              </a:ext>
            </a:extLst>
          </p:cNvPr>
          <p:cNvSpPr txBox="1"/>
          <p:nvPr/>
        </p:nvSpPr>
        <p:spPr>
          <a:xfrm>
            <a:off x="419768" y="1771316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在解碼新聞內容需要先建立新聞內容解碼字典，首先取得單字索引清單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get_word_index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取得單字索引字典，為單字的鍵，對應索引的值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B4C3EB-8147-F247-767D-3E90D3ACB485}"/>
              </a:ext>
            </a:extLst>
          </p:cNvPr>
          <p:cNvSpPr txBox="1"/>
          <p:nvPr/>
        </p:nvSpPr>
        <p:spPr>
          <a:xfrm>
            <a:off x="7092693" y="561427"/>
            <a:ext cx="6705600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取得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“we ”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單字索引值是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112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CC4B507-5698-EBB1-44D7-3C614DA51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68" y="2616362"/>
            <a:ext cx="5384800" cy="609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ACD34D-EB3D-9470-182E-74D6B568E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693" y="2616362"/>
            <a:ext cx="406400" cy="355600"/>
          </a:xfrm>
          <a:prstGeom prst="rect">
            <a:avLst/>
          </a:prstGeom>
        </p:spPr>
      </p:pic>
      <p:sp>
        <p:nvSpPr>
          <p:cNvPr id="12" name="向右箭號 11">
            <a:extLst>
              <a:ext uri="{FF2B5EF4-FFF2-40B4-BE49-F238E27FC236}">
                <a16:creationId xmlns:a16="http://schemas.microsoft.com/office/drawing/2014/main" id="{C842F995-FC37-1620-7A8B-EE7795DE12E1}"/>
              </a:ext>
            </a:extLst>
          </p:cNvPr>
          <p:cNvSpPr/>
          <p:nvPr/>
        </p:nvSpPr>
        <p:spPr>
          <a:xfrm>
            <a:off x="5958978" y="2616362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1759B5-9C56-5797-C44E-C5CBDAC5D251}"/>
              </a:ext>
            </a:extLst>
          </p:cNvPr>
          <p:cNvSpPr txBox="1"/>
          <p:nvPr/>
        </p:nvSpPr>
        <p:spPr>
          <a:xfrm>
            <a:off x="419768" y="3198030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反轉單字索引字典成為索引單字字典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建立新字典，可以將每一個項目的鍵和值對調，可以解碼索引值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112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E8E3552-D0C7-FE75-7E9E-C1A91E65BD53}"/>
              </a:ext>
            </a:extLst>
          </p:cNvPr>
          <p:cNvSpPr txBox="1"/>
          <p:nvPr/>
        </p:nvSpPr>
        <p:spPr>
          <a:xfrm>
            <a:off x="7092693" y="3084995"/>
            <a:ext cx="6705600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執行出來結果為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we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5888709-85CF-9203-D438-D5275805F6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768" y="4124807"/>
            <a:ext cx="4572000" cy="6858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38AE36-385B-B4CF-1FC8-B763C93D204D}"/>
              </a:ext>
            </a:extLst>
          </p:cNvPr>
          <p:cNvSpPr txBox="1"/>
          <p:nvPr/>
        </p:nvSpPr>
        <p:spPr>
          <a:xfrm>
            <a:off x="387093" y="4836460"/>
            <a:ext cx="6278402" cy="101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解碼顯示第一筆訓練資料集的新聞內容，因為索引單字字典的前三個值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0~2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為保留索引，所以新聞內容的索引值清單是從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4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開始（需先剪掉保留索引）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#get()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取得索引對應單字，如果沒有對應的索引，則會顯示“  ？”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353A2485-7753-BAFB-BDF8-EB0F67D63DD2}"/>
              </a:ext>
            </a:extLst>
          </p:cNvPr>
          <p:cNvSpPr/>
          <p:nvPr/>
        </p:nvSpPr>
        <p:spPr>
          <a:xfrm>
            <a:off x="5948281" y="4160059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1A17A0F-5E0A-674F-23D1-2C4CCEBC9D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2693" y="4112107"/>
            <a:ext cx="3699633" cy="169275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85CE1CA-1FB9-611E-9199-8AAD0EB01B11}"/>
              </a:ext>
            </a:extLst>
          </p:cNvPr>
          <p:cNvSpPr txBox="1"/>
          <p:nvPr/>
        </p:nvSpPr>
        <p:spPr>
          <a:xfrm>
            <a:off x="6988419" y="5778516"/>
            <a:ext cx="6278402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執行結果可以轉換成的單字清單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Audio Recording 2023年3月6日 下午11:24:56">
            <a:hlinkClick r:id="" action="ppaction://media"/>
            <a:extLst>
              <a:ext uri="{FF2B5EF4-FFF2-40B4-BE49-F238E27FC236}">
                <a16:creationId xmlns:a16="http://schemas.microsoft.com/office/drawing/2014/main" id="{49879C6C-C228-B921-0EAD-DEA248111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62636" y="56085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6D07FAA-E4FA-7B71-8D0D-62CF558D4BB7}"/>
              </a:ext>
            </a:extLst>
          </p:cNvPr>
          <p:cNvSpPr txBox="1">
            <a:spLocks/>
          </p:cNvSpPr>
          <p:nvPr/>
        </p:nvSpPr>
        <p:spPr>
          <a:xfrm>
            <a:off x="8496300" y="61103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12-3 / </a:t>
            </a:r>
            <a:r>
              <a:rPr kumimoji="1" lang="zh-TW" altLang="en-US" sz="1100" b="1" spc="600" dirty="0">
                <a:latin typeface="+mj-ea"/>
              </a:rPr>
              <a:t>路透社資料的新聞主題分類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0E8CB7-D44A-67BF-A145-8693C0F72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446505"/>
            <a:ext cx="3822700" cy="406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A9565CB-85B9-283C-304F-5D3AD0009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971" y="446505"/>
            <a:ext cx="5473700" cy="1447800"/>
          </a:xfrm>
          <a:prstGeom prst="rect">
            <a:avLst/>
          </a:prstGeom>
        </p:spPr>
      </p:pic>
      <p:sp>
        <p:nvSpPr>
          <p:cNvPr id="8" name="向右箭號 7">
            <a:extLst>
              <a:ext uri="{FF2B5EF4-FFF2-40B4-BE49-F238E27FC236}">
                <a16:creationId xmlns:a16="http://schemas.microsoft.com/office/drawing/2014/main" id="{90D38478-0247-604B-3FC8-9B0AEB8C3267}"/>
              </a:ext>
            </a:extLst>
          </p:cNvPr>
          <p:cNvSpPr/>
          <p:nvPr/>
        </p:nvSpPr>
        <p:spPr>
          <a:xfrm>
            <a:off x="4714707" y="447527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E0D8D6-E4DA-56BB-DC9F-64C24CF7FB43}"/>
              </a:ext>
            </a:extLst>
          </p:cNvPr>
          <p:cNvSpPr txBox="1"/>
          <p:nvPr/>
        </p:nvSpPr>
        <p:spPr>
          <a:xfrm>
            <a:off x="527050" y="883131"/>
            <a:ext cx="6278402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#join()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將清單連接成以空白字元連接英文字串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50247B-893E-969E-8057-F801D2F9D29E}"/>
              </a:ext>
            </a:extLst>
          </p:cNvPr>
          <p:cNvSpPr txBox="1"/>
          <p:nvPr/>
        </p:nvSpPr>
        <p:spPr>
          <a:xfrm>
            <a:off x="5902942" y="1852627"/>
            <a:ext cx="6278402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清單連接成以空白字元連接英文字串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2ADE38-80F4-FB69-2D67-9714914FD34F}"/>
              </a:ext>
            </a:extLst>
          </p:cNvPr>
          <p:cNvSpPr txBox="1"/>
          <p:nvPr/>
        </p:nvSpPr>
        <p:spPr>
          <a:xfrm>
            <a:off x="618739" y="3160564"/>
            <a:ext cx="807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路透社資料集的資料預處理（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ch12_3_1b.py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F20538-8191-E140-16BF-B0E3183AE0EE}"/>
              </a:ext>
            </a:extLst>
          </p:cNvPr>
          <p:cNvSpPr txBox="1"/>
          <p:nvPr/>
        </p:nvSpPr>
        <p:spPr>
          <a:xfrm>
            <a:off x="964531" y="3497416"/>
            <a:ext cx="10467140" cy="86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路透社資料集每一篇新聞內容是轉換成索引值的整數清單，首先我們需要將清單轉換成張量、以及將清單都填充或剪裁成相同單字數（即長度），也就是將清單轉換成張量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：（樣本數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,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最大單字數）</a:t>
            </a:r>
            <a:endParaRPr kumimoji="1" lang="zh-TW" altLang="en-US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Audio Recording 2023年3月6日 下午11:25:38">
            <a:hlinkClick r:id="" action="ppaction://media"/>
            <a:extLst>
              <a:ext uri="{FF2B5EF4-FFF2-40B4-BE49-F238E27FC236}">
                <a16:creationId xmlns:a16="http://schemas.microsoft.com/office/drawing/2014/main" id="{FE9C6A67-F0DA-6914-9797-1EC0E9A6A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8544" y="56241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6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5EE4189-A2F4-143F-0E7B-2A2CEC1AD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76" y="261191"/>
            <a:ext cx="3986798" cy="266081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AABF53C5-8FC4-CC2C-1096-AD2581EF7CEC}"/>
              </a:ext>
            </a:extLst>
          </p:cNvPr>
          <p:cNvSpPr txBox="1">
            <a:spLocks/>
          </p:cNvSpPr>
          <p:nvPr/>
        </p:nvSpPr>
        <p:spPr>
          <a:xfrm>
            <a:off x="8496300" y="61103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12-3 / </a:t>
            </a:r>
            <a:r>
              <a:rPr kumimoji="1" lang="zh-TW" altLang="en-US" sz="1100" b="1" spc="600" dirty="0">
                <a:latin typeface="+mj-ea"/>
              </a:rPr>
              <a:t>路透社資料的新聞主題分類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D769BC-EEC7-E46B-FE4D-CAA317E3814D}"/>
              </a:ext>
            </a:extLst>
          </p:cNvPr>
          <p:cNvSpPr txBox="1"/>
          <p:nvPr/>
        </p:nvSpPr>
        <p:spPr>
          <a:xfrm>
            <a:off x="537076" y="2922003"/>
            <a:ext cx="6278402" cy="133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sequence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模組來執行資料預處理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max_words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是填充或剪裁成固定長度的單字數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呼叫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pad_sequences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將第一個參數資料集的清單，填充或剪裁成第二個參數的長度，即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200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個單字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A59ACE-6BD6-A105-06B4-273F852E0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662" y="261191"/>
            <a:ext cx="2590800" cy="444500"/>
          </a:xfrm>
          <a:prstGeom prst="rect">
            <a:avLst/>
          </a:prstGeom>
        </p:spPr>
      </p:pic>
      <p:sp>
        <p:nvSpPr>
          <p:cNvPr id="8" name="向右箭號 7">
            <a:extLst>
              <a:ext uri="{FF2B5EF4-FFF2-40B4-BE49-F238E27FC236}">
                <a16:creationId xmlns:a16="http://schemas.microsoft.com/office/drawing/2014/main" id="{4AD735CE-40A5-FEAF-AE4F-DA049A114881}"/>
              </a:ext>
            </a:extLst>
          </p:cNvPr>
          <p:cNvSpPr/>
          <p:nvPr/>
        </p:nvSpPr>
        <p:spPr>
          <a:xfrm>
            <a:off x="6218655" y="300313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84BB03A-4C15-7823-F5D7-46E89E08E762}"/>
              </a:ext>
            </a:extLst>
          </p:cNvPr>
          <p:cNvSpPr txBox="1"/>
          <p:nvPr/>
        </p:nvSpPr>
        <p:spPr>
          <a:xfrm>
            <a:off x="8161087" y="705691"/>
            <a:ext cx="6278402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執行結果轉換成張量的形狀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68AA83A-7B38-A3BB-A43A-FB4A819D6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76" y="4731915"/>
            <a:ext cx="3517900" cy="406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685E18-894B-3E2E-A65F-8BA11C4A8C22}"/>
              </a:ext>
            </a:extLst>
          </p:cNvPr>
          <p:cNvSpPr txBox="1"/>
          <p:nvPr/>
        </p:nvSpPr>
        <p:spPr>
          <a:xfrm>
            <a:off x="451598" y="5114082"/>
            <a:ext cx="6278402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標籤資料共有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46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類，執行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One-hot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編碼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Audio Recording 2023年3月6日 下午11:25:51">
            <a:hlinkClick r:id="" action="ppaction://media"/>
            <a:extLst>
              <a:ext uri="{FF2B5EF4-FFF2-40B4-BE49-F238E27FC236}">
                <a16:creationId xmlns:a16="http://schemas.microsoft.com/office/drawing/2014/main" id="{0B5C4F37-AE31-45EE-8DEC-CBD17DF06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88356" y="57459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3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86F95E7-DF42-5F24-C122-30E9358D093B}"/>
              </a:ext>
            </a:extLst>
          </p:cNvPr>
          <p:cNvSpPr txBox="1">
            <a:spLocks/>
          </p:cNvSpPr>
          <p:nvPr/>
        </p:nvSpPr>
        <p:spPr>
          <a:xfrm>
            <a:off x="8496300" y="61103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12-3 / </a:t>
            </a:r>
            <a:r>
              <a:rPr kumimoji="1" lang="zh-TW" altLang="en-US" sz="1100" b="1" spc="600" dirty="0">
                <a:latin typeface="+mj-ea"/>
              </a:rPr>
              <a:t>路透社資料的新聞主題分類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C18ECC6-A310-21D5-ADCC-3FF486D973C1}"/>
              </a:ext>
            </a:extLst>
          </p:cNvPr>
          <p:cNvSpPr txBox="1"/>
          <p:nvPr/>
        </p:nvSpPr>
        <p:spPr>
          <a:xfrm>
            <a:off x="507331" y="156380"/>
            <a:ext cx="7183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12-3-2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使用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打造路透社資料集的新聞主題分類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D632667-3620-7F0B-DA95-BA693A65C204}"/>
              </a:ext>
            </a:extLst>
          </p:cNvPr>
          <p:cNvSpPr txBox="1"/>
          <p:nvPr/>
        </p:nvSpPr>
        <p:spPr>
          <a:xfrm>
            <a:off x="1247087" y="754677"/>
            <a:ext cx="133882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F299CE-2AAA-1E99-381F-7988D2A9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87" y="1526732"/>
            <a:ext cx="5511800" cy="2044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A615FA7-6593-80D1-C45B-B1C375BB0EF0}"/>
              </a:ext>
            </a:extLst>
          </p:cNvPr>
          <p:cNvSpPr txBox="1"/>
          <p:nvPr/>
        </p:nvSpPr>
        <p:spPr>
          <a:xfrm>
            <a:off x="139091" y="2214566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A756ED0E-1170-2FCB-CFD8-53EEFE161D66}"/>
              </a:ext>
            </a:extLst>
          </p:cNvPr>
          <p:cNvSpPr/>
          <p:nvPr/>
        </p:nvSpPr>
        <p:spPr>
          <a:xfrm>
            <a:off x="7145086" y="2143704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34024C-F8A4-0E1F-10B0-64A62ED2AA78}"/>
              </a:ext>
            </a:extLst>
          </p:cNvPr>
          <p:cNvSpPr txBox="1"/>
          <p:nvPr/>
        </p:nvSpPr>
        <p:spPr>
          <a:xfrm>
            <a:off x="139091" y="3972208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791910-E0B9-F1D7-CC6A-14B6C133A6C4}"/>
              </a:ext>
            </a:extLst>
          </p:cNvPr>
          <p:cNvSpPr txBox="1"/>
          <p:nvPr/>
        </p:nvSpPr>
        <p:spPr>
          <a:xfrm>
            <a:off x="134403" y="4511578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B5D04D8-7079-A5E6-A2FF-D15D31374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399" y="3971771"/>
            <a:ext cx="6070600" cy="13462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54B502-2E1F-BDD3-9433-AECE3AF96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315" y="1526732"/>
            <a:ext cx="3766270" cy="219699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186A5DC-252D-31B2-9323-863A9012A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8671" y="3928578"/>
            <a:ext cx="3766270" cy="1384457"/>
          </a:xfrm>
          <a:prstGeom prst="rect">
            <a:avLst/>
          </a:prstGeom>
        </p:spPr>
      </p:pic>
      <p:sp>
        <p:nvSpPr>
          <p:cNvPr id="18" name="向右箭號 17">
            <a:extLst>
              <a:ext uri="{FF2B5EF4-FFF2-40B4-BE49-F238E27FC236}">
                <a16:creationId xmlns:a16="http://schemas.microsoft.com/office/drawing/2014/main" id="{E2EACCF4-C1F7-7425-4CB7-2B843CB9D2B8}"/>
              </a:ext>
            </a:extLst>
          </p:cNvPr>
          <p:cNvSpPr/>
          <p:nvPr/>
        </p:nvSpPr>
        <p:spPr>
          <a:xfrm>
            <a:off x="7403645" y="4341540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2" name="Audio Recording 2023年3月6日 下午11:26:15">
            <a:hlinkClick r:id="" action="ppaction://media"/>
            <a:extLst>
              <a:ext uri="{FF2B5EF4-FFF2-40B4-BE49-F238E27FC236}">
                <a16:creationId xmlns:a16="http://schemas.microsoft.com/office/drawing/2014/main" id="{42242447-E4D9-F3E5-A0D3-ED57747E74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66547" y="57039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3A8B46D-4FB3-78BA-4A99-9F4957164EFE}"/>
              </a:ext>
            </a:extLst>
          </p:cNvPr>
          <p:cNvSpPr txBox="1"/>
          <p:nvPr/>
        </p:nvSpPr>
        <p:spPr>
          <a:xfrm>
            <a:off x="304850" y="390358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78ABC-8F44-EE0F-D71B-BD01B1981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46" y="390358"/>
            <a:ext cx="4978400" cy="723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12EA92F-1C03-0F34-EBF5-03540ED8C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532" y="390358"/>
            <a:ext cx="4387908" cy="489722"/>
          </a:xfrm>
          <a:prstGeom prst="rect">
            <a:avLst/>
          </a:prstGeom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2DA3B919-2EBC-32C4-2FAE-0FFF762CD168}"/>
              </a:ext>
            </a:extLst>
          </p:cNvPr>
          <p:cNvSpPr/>
          <p:nvPr/>
        </p:nvSpPr>
        <p:spPr>
          <a:xfrm>
            <a:off x="6477214" y="549619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DFC996-57FD-E1FF-6FA9-7FEED7E31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846" y="1222543"/>
            <a:ext cx="4181446" cy="3231697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5E60DC68-1EE8-04E2-D94C-FA9E776D6F24}"/>
              </a:ext>
            </a:extLst>
          </p:cNvPr>
          <p:cNvSpPr txBox="1">
            <a:spLocks/>
          </p:cNvSpPr>
          <p:nvPr/>
        </p:nvSpPr>
        <p:spPr>
          <a:xfrm>
            <a:off x="8496300" y="61103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12-3 / </a:t>
            </a:r>
            <a:r>
              <a:rPr kumimoji="1" lang="zh-TW" altLang="en-US" sz="1100" b="1" spc="600" dirty="0">
                <a:latin typeface="+mj-ea"/>
              </a:rPr>
              <a:t>路透社資料的新聞主題分類</a:t>
            </a:r>
          </a:p>
        </p:txBody>
      </p:sp>
      <p:pic>
        <p:nvPicPr>
          <p:cNvPr id="2" name="Audio Recording 2023年3月6日 下午11:26:29">
            <a:hlinkClick r:id="" action="ppaction://media"/>
            <a:extLst>
              <a:ext uri="{FF2B5EF4-FFF2-40B4-BE49-F238E27FC236}">
                <a16:creationId xmlns:a16="http://schemas.microsoft.com/office/drawing/2014/main" id="{401496D3-8360-D0CC-4B8F-0C6918CC9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59959" y="59006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7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29BA267-E82A-1ACD-EEC5-78A0C98371CA}"/>
              </a:ext>
            </a:extLst>
          </p:cNvPr>
          <p:cNvSpPr txBox="1">
            <a:spLocks/>
          </p:cNvSpPr>
          <p:nvPr/>
        </p:nvSpPr>
        <p:spPr>
          <a:xfrm>
            <a:off x="8496300" y="61103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12-3 / </a:t>
            </a:r>
            <a:r>
              <a:rPr kumimoji="1" lang="zh-TW" altLang="en-US" sz="1100" b="1" spc="600" dirty="0">
                <a:latin typeface="+mj-ea"/>
              </a:rPr>
              <a:t>路透社資料的新聞主題分類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29B0F1-573D-0771-D6DB-EEFC0449CEB0}"/>
              </a:ext>
            </a:extLst>
          </p:cNvPr>
          <p:cNvSpPr txBox="1"/>
          <p:nvPr/>
        </p:nvSpPr>
        <p:spPr>
          <a:xfrm>
            <a:off x="507331" y="156380"/>
            <a:ext cx="957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12-3-3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使用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打造路透社資料集的新聞主題分類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(Ch12_3_3.py)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sz="2000" spc="3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4FE8FE-796F-E78F-6352-96B7CB7BDF6F}"/>
              </a:ext>
            </a:extLst>
          </p:cNvPr>
          <p:cNvSpPr txBox="1"/>
          <p:nvPr/>
        </p:nvSpPr>
        <p:spPr>
          <a:xfrm>
            <a:off x="1247087" y="754677"/>
            <a:ext cx="133882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256720-EA84-D050-BD7B-CE7BC469439E}"/>
              </a:ext>
            </a:extLst>
          </p:cNvPr>
          <p:cNvSpPr txBox="1"/>
          <p:nvPr/>
        </p:nvSpPr>
        <p:spPr>
          <a:xfrm>
            <a:off x="139091" y="1558918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4632D3-A69D-5BD2-765B-2B79A5C8F429}"/>
              </a:ext>
            </a:extLst>
          </p:cNvPr>
          <p:cNvSpPr txBox="1"/>
          <p:nvPr/>
        </p:nvSpPr>
        <p:spPr>
          <a:xfrm>
            <a:off x="139091" y="3972208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6D8FB17-FE52-F86E-34BA-D90790397CC6}"/>
              </a:ext>
            </a:extLst>
          </p:cNvPr>
          <p:cNvSpPr txBox="1"/>
          <p:nvPr/>
        </p:nvSpPr>
        <p:spPr>
          <a:xfrm>
            <a:off x="134403" y="4511578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4FD193E-B04F-C8AC-ABF9-FCA3FBF06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399" y="1546322"/>
            <a:ext cx="5549900" cy="1600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FD0FF6-EA86-1567-893D-AC439B6DD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13" y="1528012"/>
            <a:ext cx="4363118" cy="2370306"/>
          </a:xfrm>
          <a:prstGeom prst="rect">
            <a:avLst/>
          </a:prstGeom>
        </p:spPr>
      </p:pic>
      <p:sp>
        <p:nvSpPr>
          <p:cNvPr id="12" name="向右箭號 11">
            <a:extLst>
              <a:ext uri="{FF2B5EF4-FFF2-40B4-BE49-F238E27FC236}">
                <a16:creationId xmlns:a16="http://schemas.microsoft.com/office/drawing/2014/main" id="{8C7BCF2D-515F-FF71-64D2-52CEEFA3D8AD}"/>
              </a:ext>
            </a:extLst>
          </p:cNvPr>
          <p:cNvSpPr/>
          <p:nvPr/>
        </p:nvSpPr>
        <p:spPr>
          <a:xfrm>
            <a:off x="6837682" y="1743584"/>
            <a:ext cx="69843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2CCF1E4-0C3B-0ED1-1EA3-2F971E800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398" y="3972208"/>
            <a:ext cx="5325615" cy="1105118"/>
          </a:xfrm>
          <a:prstGeom prst="rect">
            <a:avLst/>
          </a:prstGeom>
        </p:spPr>
      </p:pic>
      <p:sp>
        <p:nvSpPr>
          <p:cNvPr id="15" name="向右箭號 14">
            <a:extLst>
              <a:ext uri="{FF2B5EF4-FFF2-40B4-BE49-F238E27FC236}">
                <a16:creationId xmlns:a16="http://schemas.microsoft.com/office/drawing/2014/main" id="{8F2FF25B-9C7D-7483-C4D0-606C2D237A37}"/>
              </a:ext>
            </a:extLst>
          </p:cNvPr>
          <p:cNvSpPr/>
          <p:nvPr/>
        </p:nvSpPr>
        <p:spPr>
          <a:xfrm>
            <a:off x="6767049" y="4199362"/>
            <a:ext cx="698431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2" name="Audio Recording 2023年3月6日 下午11:27:08">
            <a:hlinkClick r:id="" action="ppaction://media"/>
            <a:extLst>
              <a:ext uri="{FF2B5EF4-FFF2-40B4-BE49-F238E27FC236}">
                <a16:creationId xmlns:a16="http://schemas.microsoft.com/office/drawing/2014/main" id="{ADB6DD7B-3F6A-DFCB-7012-56DF4D2EF7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86431" y="55928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13A03385-5776-C565-50B1-3FA0C97E1E8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12-1</a:t>
            </a:r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/</a:t>
            </a:r>
            <a:r>
              <a:rPr kumimoji="1" lang="zh-TW" altLang="en-US" sz="3200" b="1" spc="600" dirty="0">
                <a:latin typeface="+mj-ea"/>
              </a:rPr>
              <a:t> 使用</a:t>
            </a:r>
            <a:r>
              <a:rPr kumimoji="1" lang="en-US" altLang="zh-TW" sz="3200" b="1" spc="600" dirty="0">
                <a:latin typeface="+mj-ea"/>
              </a:rPr>
              <a:t>LSTM</a:t>
            </a:r>
            <a:r>
              <a:rPr kumimoji="1" lang="zh-TW" altLang="en-US" sz="3200" b="1" spc="600" dirty="0">
                <a:latin typeface="+mj-ea"/>
              </a:rPr>
              <a:t>打造</a:t>
            </a:r>
            <a:r>
              <a:rPr kumimoji="1" lang="en-US" altLang="zh-TW" sz="3200" b="1" spc="600" dirty="0">
                <a:latin typeface="+mj-ea"/>
              </a:rPr>
              <a:t>MNIST</a:t>
            </a:r>
            <a:r>
              <a:rPr kumimoji="1" lang="zh-TW" altLang="en-US" sz="3200" b="1" spc="600" dirty="0">
                <a:latin typeface="+mj-ea"/>
              </a:rPr>
              <a:t>手寫辨識</a:t>
            </a:r>
            <a:endParaRPr kumimoji="1" lang="en-US" altLang="zh-TW" sz="3200" b="1" spc="600" dirty="0">
              <a:latin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163976-C131-069A-118D-EBBDA8247F43}"/>
              </a:ext>
            </a:extLst>
          </p:cNvPr>
          <p:cNvSpPr txBox="1"/>
          <p:nvPr/>
        </p:nvSpPr>
        <p:spPr>
          <a:xfrm>
            <a:off x="225708" y="914420"/>
            <a:ext cx="649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手寫辨識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01D9C1-866C-4C02-F514-074352E7D092}"/>
              </a:ext>
            </a:extLst>
          </p:cNvPr>
          <p:cNvSpPr/>
          <p:nvPr/>
        </p:nvSpPr>
        <p:spPr>
          <a:xfrm>
            <a:off x="599241" y="1401132"/>
            <a:ext cx="5824026" cy="4946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不需要轉換成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4D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張量，第八章所說都需要先轉換成一維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23BD40-25D3-190D-022C-E4957BE04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41" y="1982361"/>
            <a:ext cx="5384800" cy="18034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BF545EA-E737-F3C3-66E9-44024D80E19A}"/>
              </a:ext>
            </a:extLst>
          </p:cNvPr>
          <p:cNvSpPr txBox="1"/>
          <p:nvPr/>
        </p:nvSpPr>
        <p:spPr>
          <a:xfrm>
            <a:off x="507704" y="3737633"/>
            <a:ext cx="6007099" cy="40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只執行特徵資料正規化和標籤資料的</a:t>
            </a:r>
            <a:r>
              <a:rPr kumimoji="1"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One-hot</a:t>
            </a:r>
            <a:r>
              <a:rPr kumimoji="1"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編碼</a:t>
            </a:r>
            <a:endParaRPr kumimoji="1"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A13ACEC-D72E-A897-9AE6-6FDA6673E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41" y="4177610"/>
            <a:ext cx="6705600" cy="18161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9EC353D-9811-6221-E801-75C935FDB6D8}"/>
              </a:ext>
            </a:extLst>
          </p:cNvPr>
          <p:cNvSpPr txBox="1"/>
          <p:nvPr/>
        </p:nvSpPr>
        <p:spPr>
          <a:xfrm>
            <a:off x="599241" y="5943580"/>
            <a:ext cx="6705600" cy="8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定義</a:t>
            </a:r>
            <a:r>
              <a:rPr kumimoji="1" lang="en-US" altLang="zh-TW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模型</a:t>
            </a:r>
            <a:endParaRPr kumimoji="1" lang="en-US" altLang="zh-TW" sz="11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共堆疊兩層</a:t>
            </a:r>
            <a:r>
              <a:rPr kumimoji="1" lang="en-US" altLang="zh-TW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層，第一層</a:t>
            </a:r>
            <a:r>
              <a:rPr kumimoji="1" lang="en-US" altLang="zh-TW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層指定</a:t>
            </a:r>
            <a:r>
              <a:rPr kumimoji="1" lang="en-US" altLang="zh-TW" sz="11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input_shape</a:t>
            </a:r>
            <a:r>
              <a:rPr kumimoji="1" lang="zh-TW" altLang="en-US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參數輸入形狀，</a:t>
            </a:r>
            <a:r>
              <a:rPr kumimoji="1" lang="en-US" altLang="zh-TW" sz="11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return_sequences</a:t>
            </a:r>
            <a:r>
              <a:rPr kumimoji="1" lang="en-US" altLang="zh-TW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=True</a:t>
            </a:r>
            <a:r>
              <a:rPr kumimoji="1" lang="zh-TW" altLang="en-US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回傳全部序列資料，輸出層為</a:t>
            </a:r>
            <a:r>
              <a:rPr kumimoji="1" lang="en-US" altLang="zh-TW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10</a:t>
            </a:r>
            <a:r>
              <a:rPr kumimoji="1" lang="zh-TW" altLang="en-US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個神經元和</a:t>
            </a:r>
            <a:r>
              <a:rPr kumimoji="1" lang="en-US" altLang="zh-TW" sz="11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softmax</a:t>
            </a:r>
            <a:r>
              <a:rPr kumimoji="1" lang="zh-TW" altLang="en-US" sz="11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函數進行多元分類</a:t>
            </a:r>
            <a:endParaRPr kumimoji="1" lang="en-US" altLang="zh-TW" sz="11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A4BB333-D476-5123-E61E-2FD9D43EA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960" y="4004123"/>
            <a:ext cx="3520834" cy="2009952"/>
          </a:xfrm>
          <a:prstGeom prst="rect">
            <a:avLst/>
          </a:prstGeom>
        </p:spPr>
      </p:pic>
      <p:sp>
        <p:nvSpPr>
          <p:cNvPr id="12" name="向右箭號 11">
            <a:extLst>
              <a:ext uri="{FF2B5EF4-FFF2-40B4-BE49-F238E27FC236}">
                <a16:creationId xmlns:a16="http://schemas.microsoft.com/office/drawing/2014/main" id="{77AB97E0-DF24-F882-40B4-357678F6F716}"/>
              </a:ext>
            </a:extLst>
          </p:cNvPr>
          <p:cNvSpPr/>
          <p:nvPr/>
        </p:nvSpPr>
        <p:spPr>
          <a:xfrm>
            <a:off x="7353969" y="4758971"/>
            <a:ext cx="836863" cy="37481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2" name="Audio Recording 2023年3月6日 下午11:11:52">
            <a:hlinkClick r:id="" action="ppaction://media"/>
            <a:extLst>
              <a:ext uri="{FF2B5EF4-FFF2-40B4-BE49-F238E27FC236}">
                <a16:creationId xmlns:a16="http://schemas.microsoft.com/office/drawing/2014/main" id="{612693A4-8349-0E29-631E-BBC706D29B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86359" y="59435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CE67661-F70F-EF9A-70DB-37ABCFDC10D9}"/>
              </a:ext>
            </a:extLst>
          </p:cNvPr>
          <p:cNvSpPr txBox="1"/>
          <p:nvPr/>
        </p:nvSpPr>
        <p:spPr>
          <a:xfrm>
            <a:off x="184534" y="402390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015E4288-0243-0013-D2D7-D67625315A15}"/>
              </a:ext>
            </a:extLst>
          </p:cNvPr>
          <p:cNvSpPr txBox="1">
            <a:spLocks/>
          </p:cNvSpPr>
          <p:nvPr/>
        </p:nvSpPr>
        <p:spPr>
          <a:xfrm>
            <a:off x="8496300" y="6110328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12-3 / </a:t>
            </a:r>
            <a:r>
              <a:rPr kumimoji="1" lang="zh-TW" altLang="en-US" sz="1100" b="1" spc="600" dirty="0">
                <a:latin typeface="+mj-ea"/>
              </a:rPr>
              <a:t>路透社資料的新聞主題分類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A42572-3D4B-C902-6253-B0D45887D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30" y="402390"/>
            <a:ext cx="5003800" cy="469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27ADC5-3D8A-9DFC-0F9D-5E920CF9A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305" y="474960"/>
            <a:ext cx="5478379" cy="334557"/>
          </a:xfrm>
          <a:prstGeom prst="rect">
            <a:avLst/>
          </a:prstGeom>
        </p:spPr>
      </p:pic>
      <p:pic>
        <p:nvPicPr>
          <p:cNvPr id="2" name="Audio Recording 2023年3月6日 下午11:27:16">
            <a:hlinkClick r:id="" action="ppaction://media"/>
            <a:extLst>
              <a:ext uri="{FF2B5EF4-FFF2-40B4-BE49-F238E27FC236}">
                <a16:creationId xmlns:a16="http://schemas.microsoft.com/office/drawing/2014/main" id="{C0F456F0-D58A-7380-2EC8-6491B86DD5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0646" y="57039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5635DF5-68C8-17CB-5FD5-A1435580E9F7}"/>
              </a:ext>
            </a:extLst>
          </p:cNvPr>
          <p:cNvSpPr txBox="1"/>
          <p:nvPr/>
        </p:nvSpPr>
        <p:spPr>
          <a:xfrm>
            <a:off x="256672" y="269675"/>
            <a:ext cx="156966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編譯訓練模型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2841F3F-67D7-AC8C-CCDA-6F5E06C074F1}"/>
              </a:ext>
            </a:extLst>
          </p:cNvPr>
          <p:cNvSpPr txBox="1">
            <a:spLocks/>
          </p:cNvSpPr>
          <p:nvPr/>
        </p:nvSpPr>
        <p:spPr>
          <a:xfrm>
            <a:off x="7805229" y="6103876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12-1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LSTM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822353E-1B46-634B-2B4A-B76990D68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72" y="805208"/>
            <a:ext cx="5314811" cy="11674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3ED0183-1D7A-7216-4948-91DF75550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740" y="639007"/>
            <a:ext cx="4924926" cy="1913280"/>
          </a:xfrm>
          <a:prstGeom prst="rect">
            <a:avLst/>
          </a:prstGeom>
        </p:spPr>
      </p:pic>
      <p:sp>
        <p:nvSpPr>
          <p:cNvPr id="11" name="向右箭號 10">
            <a:extLst>
              <a:ext uri="{FF2B5EF4-FFF2-40B4-BE49-F238E27FC236}">
                <a16:creationId xmlns:a16="http://schemas.microsoft.com/office/drawing/2014/main" id="{6E56D4CC-D092-A7C6-A254-1A7023B73A1E}"/>
              </a:ext>
            </a:extLst>
          </p:cNvPr>
          <p:cNvSpPr/>
          <p:nvPr/>
        </p:nvSpPr>
        <p:spPr>
          <a:xfrm>
            <a:off x="5243565" y="3527769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6179B66-9EA9-2286-23A0-E92DBA18DD5C}"/>
              </a:ext>
            </a:extLst>
          </p:cNvPr>
          <p:cNvSpPr txBox="1"/>
          <p:nvPr/>
        </p:nvSpPr>
        <p:spPr>
          <a:xfrm>
            <a:off x="388157" y="2806413"/>
            <a:ext cx="110799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44D9080-3FD7-878C-FB14-992AFEDD1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72" y="3429000"/>
            <a:ext cx="4927600" cy="698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149AAF-0107-00C3-7AEC-FA613AFB9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164" y="3459617"/>
            <a:ext cx="5839328" cy="541682"/>
          </a:xfrm>
          <a:prstGeom prst="rect">
            <a:avLst/>
          </a:prstGeom>
        </p:spPr>
      </p:pic>
      <p:pic>
        <p:nvPicPr>
          <p:cNvPr id="2" name="Audio Recording 2023年3月6日 下午11:12:04">
            <a:hlinkClick r:id="" action="ppaction://media"/>
            <a:extLst>
              <a:ext uri="{FF2B5EF4-FFF2-40B4-BE49-F238E27FC236}">
                <a16:creationId xmlns:a16="http://schemas.microsoft.com/office/drawing/2014/main" id="{EF663E3E-E1EE-384B-B06B-0B8D83099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7692" y="55557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F03EA96-46EC-4F2B-2B27-78E80DCE9F62}"/>
              </a:ext>
            </a:extLst>
          </p:cNvPr>
          <p:cNvSpPr txBox="1"/>
          <p:nvPr/>
        </p:nvSpPr>
        <p:spPr>
          <a:xfrm>
            <a:off x="213676" y="230188"/>
            <a:ext cx="807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000" spc="300" dirty="0" err="1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sparse_categorical_crossentropy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損失函數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0B6DFA00-721E-2602-58F5-118A4A119D69}"/>
              </a:ext>
            </a:extLst>
          </p:cNvPr>
          <p:cNvSpPr txBox="1">
            <a:spLocks/>
          </p:cNvSpPr>
          <p:nvPr/>
        </p:nvSpPr>
        <p:spPr>
          <a:xfrm>
            <a:off x="7805229" y="6103876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12-1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LSTM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3B4CAC-B47A-CDD8-7304-F57E8E309119}"/>
              </a:ext>
            </a:extLst>
          </p:cNvPr>
          <p:cNvSpPr txBox="1"/>
          <p:nvPr/>
        </p:nvSpPr>
        <p:spPr>
          <a:xfrm>
            <a:off x="469231" y="630298"/>
            <a:ext cx="10106526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多元分類問題來說，標籤資料也可以不執行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One-hot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編碼，如果標籤資料有執行資料預處理的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one_hot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編碼，損失函數使用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categorical_crossentropy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3AD63-4C20-1699-9FB4-42840752AF74}"/>
              </a:ext>
            </a:extLst>
          </p:cNvPr>
          <p:cNvSpPr txBox="1"/>
          <p:nvPr/>
        </p:nvSpPr>
        <p:spPr>
          <a:xfrm>
            <a:off x="469231" y="1459532"/>
            <a:ext cx="10106526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如果標籤資料是整數值，沒有執行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one-hot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編碼，例如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0~9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，我們可以使用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parse_categorical_crossentropy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損失函數。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79419FF-D85C-A366-AA45-AB2BB6A9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7" y="2695794"/>
            <a:ext cx="6870700" cy="685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7D07EB1-ABB5-DD43-7BEA-CC489BA7A445}"/>
              </a:ext>
            </a:extLst>
          </p:cNvPr>
          <p:cNvSpPr txBox="1"/>
          <p:nvPr/>
        </p:nvSpPr>
        <p:spPr>
          <a:xfrm>
            <a:off x="579187" y="3381594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資料預處理沒有處理標籤資料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Y_train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Y_test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one-hot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編碼，其標籤值是原來整數值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0~9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，所以需修改對應的損失函數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2AE23AB-853A-9DED-B760-49E00489D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87" y="4144605"/>
            <a:ext cx="5334000" cy="635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91936B-AE47-6D8E-636B-691F64B7E1BA}"/>
              </a:ext>
            </a:extLst>
          </p:cNvPr>
          <p:cNvSpPr txBox="1"/>
          <p:nvPr/>
        </p:nvSpPr>
        <p:spPr>
          <a:xfrm>
            <a:off x="579187" y="4774206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#compile()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函式已改用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sparse_categorical_crossentropy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損失函數，準確度和前面有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one-hot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編碼是相同的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Audio Recording 2023年3月6日 下午11:13:20">
            <a:hlinkClick r:id="" action="ppaction://media"/>
            <a:extLst>
              <a:ext uri="{FF2B5EF4-FFF2-40B4-BE49-F238E27FC236}">
                <a16:creationId xmlns:a16="http://schemas.microsoft.com/office/drawing/2014/main" id="{07BE740C-392A-5D73-EDFA-7046844F8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643" y="558044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1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9095054-52AD-D1D5-B6E6-55678CDDBB7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12-2</a:t>
            </a:r>
            <a:r>
              <a:rPr kumimoji="1" lang="zh-TW" altLang="en-US" sz="3200" b="1" spc="600" dirty="0">
                <a:latin typeface="+mj-ea"/>
              </a:rPr>
              <a:t> </a:t>
            </a:r>
            <a:r>
              <a:rPr kumimoji="1" lang="en-US" altLang="zh-TW" sz="3200" b="1" spc="600" dirty="0">
                <a:latin typeface="+mj-ea"/>
              </a:rPr>
              <a:t>/</a:t>
            </a:r>
            <a:r>
              <a:rPr kumimoji="1" lang="zh-TW" altLang="en-US" sz="3200" b="1" spc="600" dirty="0">
                <a:latin typeface="+mj-ea"/>
              </a:rPr>
              <a:t> 使用</a:t>
            </a:r>
            <a:r>
              <a:rPr kumimoji="1" lang="en-US" altLang="zh-TW" sz="3200" b="1" spc="600" dirty="0">
                <a:latin typeface="+mj-ea"/>
              </a:rPr>
              <a:t>LSTM</a:t>
            </a:r>
            <a:r>
              <a:rPr kumimoji="1" lang="zh-TW" altLang="en-US" sz="3200" b="1" spc="600" dirty="0">
                <a:latin typeface="+mj-ea"/>
              </a:rPr>
              <a:t>預測</a:t>
            </a:r>
            <a:r>
              <a:rPr kumimoji="1" lang="en-US" altLang="zh-TW" sz="3200" b="1" spc="600" dirty="0">
                <a:latin typeface="+mj-ea"/>
              </a:rPr>
              <a:t>google</a:t>
            </a:r>
            <a:r>
              <a:rPr kumimoji="1" lang="zh-TW" altLang="en-US" sz="3200" b="1" spc="600" dirty="0">
                <a:latin typeface="+mj-ea"/>
              </a:rPr>
              <a:t>股價</a:t>
            </a:r>
            <a:endParaRPr kumimoji="1" lang="en-US" altLang="zh-TW" sz="3200" b="1" spc="600" dirty="0">
              <a:latin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69F832-30BA-9B53-FE57-E1FF011C3ED8}"/>
              </a:ext>
            </a:extLst>
          </p:cNvPr>
          <p:cNvSpPr txBox="1"/>
          <p:nvPr/>
        </p:nvSpPr>
        <p:spPr>
          <a:xfrm>
            <a:off x="842209" y="1545396"/>
            <a:ext cx="11008896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擁有長期記憶功能，可以讓我們在時間序列資料上自動執行特徵萃取，我們可以使用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透過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前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天股價序列資料來預測今天股價。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0E049C-3E5A-B3A7-9A21-066B203A2D20}"/>
              </a:ext>
            </a:extLst>
          </p:cNvPr>
          <p:cNvSpPr txBox="1"/>
          <p:nvPr/>
        </p:nvSpPr>
        <p:spPr>
          <a:xfrm>
            <a:off x="6240380" y="5267034"/>
            <a:ext cx="6100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https://finance.yahoo.com/quote/GOOG</a:t>
            </a:r>
            <a:endParaRPr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#google</a:t>
            </a: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資料集是從美國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Yahoo</a:t>
            </a: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金融網站下載股價歷史資料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A513DB5-89F5-6B83-91DF-327A2E6D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09" y="2736471"/>
            <a:ext cx="4908883" cy="31153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C6506E6-E026-451F-1F69-214E8248E241}"/>
              </a:ext>
            </a:extLst>
          </p:cNvPr>
          <p:cNvSpPr/>
          <p:nvPr/>
        </p:nvSpPr>
        <p:spPr>
          <a:xfrm>
            <a:off x="2695072" y="3801979"/>
            <a:ext cx="709865" cy="237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2063398-3ACA-F5A6-8EAB-C418DE4C64D1}"/>
              </a:ext>
            </a:extLst>
          </p:cNvPr>
          <p:cNvSpPr txBox="1"/>
          <p:nvPr/>
        </p:nvSpPr>
        <p:spPr>
          <a:xfrm>
            <a:off x="579239" y="1006191"/>
            <a:ext cx="4641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12-2-1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認識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股價資料集</a:t>
            </a:r>
          </a:p>
        </p:txBody>
      </p:sp>
      <p:pic>
        <p:nvPicPr>
          <p:cNvPr id="2" name="Audio Recording 2023年3月6日 下午11:13:55">
            <a:hlinkClick r:id="" action="ppaction://media"/>
            <a:extLst>
              <a:ext uri="{FF2B5EF4-FFF2-40B4-BE49-F238E27FC236}">
                <a16:creationId xmlns:a16="http://schemas.microsoft.com/office/drawing/2014/main" id="{922EB598-2706-2F31-FD3B-52BDA3AF0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2940" y="58332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2CBB49D-147D-0D61-4AAD-ADCC9E4F7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8" y="368300"/>
            <a:ext cx="5499100" cy="1549400"/>
          </a:xfrm>
          <a:prstGeom prst="rect">
            <a:avLst/>
          </a:prstGeom>
        </p:spPr>
      </p:pic>
      <p:sp>
        <p:nvSpPr>
          <p:cNvPr id="6" name="向右箭號 5">
            <a:extLst>
              <a:ext uri="{FF2B5EF4-FFF2-40B4-BE49-F238E27FC236}">
                <a16:creationId xmlns:a16="http://schemas.microsoft.com/office/drawing/2014/main" id="{931D235F-059E-0273-9064-35D3F0188306}"/>
              </a:ext>
            </a:extLst>
          </p:cNvPr>
          <p:cNvSpPr/>
          <p:nvPr/>
        </p:nvSpPr>
        <p:spPr>
          <a:xfrm>
            <a:off x="5896810" y="943880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2ECB1C-22B3-66F8-467F-88E11B0CEBE4}"/>
              </a:ext>
            </a:extLst>
          </p:cNvPr>
          <p:cNvSpPr txBox="1"/>
          <p:nvPr/>
        </p:nvSpPr>
        <p:spPr>
          <a:xfrm>
            <a:off x="292768" y="1929519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Pandas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載入和檢視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股價的訓練資料集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df_train.head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預設是前五筆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0A4C60-4B94-AA96-68F1-D76F057FCFC9}"/>
              </a:ext>
            </a:extLst>
          </p:cNvPr>
          <p:cNvSpPr txBox="1"/>
          <p:nvPr/>
        </p:nvSpPr>
        <p:spPr>
          <a:xfrm>
            <a:off x="6775116" y="1941338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#Open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開盤股價、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High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最高股價、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Low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最低股價、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Close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收盤價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Adj Close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調整後的收盤價、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Volume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成交量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E9EC43A-8F93-579E-A5C0-D37C39B94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994" y="293351"/>
            <a:ext cx="4080710" cy="1699298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3D633025-4E44-C7EC-B0EA-E6A4C4683ABF}"/>
              </a:ext>
            </a:extLst>
          </p:cNvPr>
          <p:cNvSpPr txBox="1">
            <a:spLocks/>
          </p:cNvSpPr>
          <p:nvPr/>
        </p:nvSpPr>
        <p:spPr>
          <a:xfrm>
            <a:off x="8274461" y="6115907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LSTM</a:t>
            </a:r>
            <a:r>
              <a:rPr kumimoji="1" lang="zh-TW" altLang="en-US" sz="1100" b="1" spc="600" dirty="0">
                <a:latin typeface="+mj-ea"/>
              </a:rPr>
              <a:t>預測</a:t>
            </a:r>
            <a:r>
              <a:rPr kumimoji="1" lang="en-US" altLang="zh-TW" sz="1100" b="1" spc="600" dirty="0">
                <a:latin typeface="+mj-ea"/>
              </a:rPr>
              <a:t>google</a:t>
            </a:r>
            <a:r>
              <a:rPr kumimoji="1" lang="zh-TW" altLang="en-US" sz="1100" b="1" spc="600" dirty="0">
                <a:latin typeface="+mj-ea"/>
              </a:rPr>
              <a:t>股價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DB33F0E-630C-0C42-0F20-F9D264CED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35" y="3115459"/>
            <a:ext cx="5511800" cy="11303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05B051-CA88-B2B6-EC09-9E6522804CF5}"/>
              </a:ext>
            </a:extLst>
          </p:cNvPr>
          <p:cNvSpPr txBox="1"/>
          <p:nvPr/>
        </p:nvSpPr>
        <p:spPr>
          <a:xfrm>
            <a:off x="133761" y="4261713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取出第五個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Adj Close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欄位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Numpy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陣列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X_train_set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，顯示陣列長度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#df_train.iloc[:,4:5]  all row, 4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到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4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欄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D3E4A24-2DF2-AC50-5E8C-F868F835F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361" y="3011336"/>
            <a:ext cx="1435100" cy="16129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6235C267-0BA1-5ED0-61D4-97DA9DB334C9}"/>
              </a:ext>
            </a:extLst>
          </p:cNvPr>
          <p:cNvSpPr/>
          <p:nvPr/>
        </p:nvSpPr>
        <p:spPr>
          <a:xfrm>
            <a:off x="5868145" y="3477920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pic>
        <p:nvPicPr>
          <p:cNvPr id="2" name="Audio Recording 2023年3月6日 下午11:14:59">
            <a:hlinkClick r:id="" action="ppaction://media"/>
            <a:extLst>
              <a:ext uri="{FF2B5EF4-FFF2-40B4-BE49-F238E27FC236}">
                <a16:creationId xmlns:a16="http://schemas.microsoft.com/office/drawing/2014/main" id="{0A7264A3-4D72-5E17-C01C-19EA7C2D1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01859" y="55557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5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8741546B-C4C3-CB1D-CFC0-2C8E931317C4}"/>
              </a:ext>
            </a:extLst>
          </p:cNvPr>
          <p:cNvSpPr txBox="1">
            <a:spLocks/>
          </p:cNvSpPr>
          <p:nvPr/>
        </p:nvSpPr>
        <p:spPr>
          <a:xfrm>
            <a:off x="8274461" y="6115907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LSTM</a:t>
            </a:r>
            <a:r>
              <a:rPr kumimoji="1" lang="zh-TW" altLang="en-US" sz="1100" b="1" spc="600" dirty="0">
                <a:latin typeface="+mj-ea"/>
              </a:rPr>
              <a:t>預測</a:t>
            </a:r>
            <a:r>
              <a:rPr kumimoji="1" lang="en-US" altLang="zh-TW" sz="1100" b="1" spc="600" dirty="0">
                <a:latin typeface="+mj-ea"/>
              </a:rPr>
              <a:t>google</a:t>
            </a:r>
            <a:r>
              <a:rPr kumimoji="1" lang="zh-TW" altLang="en-US" sz="1100" b="1" spc="600" dirty="0">
                <a:latin typeface="+mj-ea"/>
              </a:rPr>
              <a:t>股價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8613D4-6B8F-99C7-EC85-CDDE9B8DCF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13" b="13282"/>
          <a:stretch/>
        </p:blipFill>
        <p:spPr>
          <a:xfrm>
            <a:off x="504658" y="365125"/>
            <a:ext cx="4413331" cy="15748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B1FA4CB-F21A-6180-EADA-E9DC1B7EBA8B}"/>
              </a:ext>
            </a:extLst>
          </p:cNvPr>
          <p:cNvSpPr txBox="1"/>
          <p:nvPr/>
        </p:nvSpPr>
        <p:spPr>
          <a:xfrm>
            <a:off x="504658" y="1977760"/>
            <a:ext cx="6705600" cy="1980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第一個參數 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股價的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Numpy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陣列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第二個參數 回看的天數，以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60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天為例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使用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for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迴圈建立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len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(ds)-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look_back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筆特徵和標籤資料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1258-60-=1198</a:t>
            </a:r>
            <a:r>
              <a:rPr kumimoji="1" lang="zh-TW" altLang="en-US" sz="14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筆</a:t>
            </a:r>
            <a:endParaRPr kumimoji="1" lang="en-US" altLang="zh-TW" sz="14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X_data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清單是新增從變數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i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開始的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60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天股價清單項目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Y_data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是新增第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61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天股價項目，有就是前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60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天股價來預測第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61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天股價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傳回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Numpy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陣列的特徵和標籤資料集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238BAE-F6F6-38D9-39B6-F2BCE14B0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58" y="3996179"/>
            <a:ext cx="5486400" cy="1193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599FE78-F7C4-9116-A9E2-6D5145325BD6}"/>
              </a:ext>
            </a:extLst>
          </p:cNvPr>
          <p:cNvSpPr txBox="1"/>
          <p:nvPr/>
        </p:nvSpPr>
        <p:spPr>
          <a:xfrm>
            <a:off x="504658" y="5189979"/>
            <a:ext cx="6705600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呼叫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create_dataset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函式來來產生訓練資料集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1B34272-50D9-4067-39DE-B408A2CD9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203" y="4157579"/>
            <a:ext cx="2527300" cy="660400"/>
          </a:xfrm>
          <a:prstGeom prst="rect">
            <a:avLst/>
          </a:prstGeom>
        </p:spPr>
      </p:pic>
      <p:sp>
        <p:nvSpPr>
          <p:cNvPr id="11" name="向右箭號 10">
            <a:extLst>
              <a:ext uri="{FF2B5EF4-FFF2-40B4-BE49-F238E27FC236}">
                <a16:creationId xmlns:a16="http://schemas.microsoft.com/office/drawing/2014/main" id="{08F7FF42-26C7-261B-CF0C-94D477AD578C}"/>
              </a:ext>
            </a:extLst>
          </p:cNvPr>
          <p:cNvSpPr/>
          <p:nvPr/>
        </p:nvSpPr>
        <p:spPr>
          <a:xfrm>
            <a:off x="6331952" y="4285090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1BB8A7-6F82-EF3E-7827-9E2449342F8E}"/>
              </a:ext>
            </a:extLst>
          </p:cNvPr>
          <p:cNvSpPr txBox="1"/>
          <p:nvPr/>
        </p:nvSpPr>
        <p:spPr>
          <a:xfrm>
            <a:off x="7443203" y="4817979"/>
            <a:ext cx="6705600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顯示回看天數和訓練資料集的形狀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Audio Recording 2023年3月6日 下午11:15:28">
            <a:hlinkClick r:id="" action="ppaction://media"/>
            <a:extLst>
              <a:ext uri="{FF2B5EF4-FFF2-40B4-BE49-F238E27FC236}">
                <a16:creationId xmlns:a16="http://schemas.microsoft.com/office/drawing/2014/main" id="{D284B8AC-D7D1-1179-0B84-AD0628352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83203" y="5709507"/>
            <a:ext cx="812800" cy="812800"/>
          </a:xfrm>
          <a:prstGeom prst="rect">
            <a:avLst/>
          </a:prstGeom>
        </p:spPr>
      </p:pic>
      <p:pic>
        <p:nvPicPr>
          <p:cNvPr id="3" name="Audio Recording 2023年3月6日 下午11:16:39">
            <a:hlinkClick r:id="" action="ppaction://media"/>
            <a:extLst>
              <a:ext uri="{FF2B5EF4-FFF2-40B4-BE49-F238E27FC236}">
                <a16:creationId xmlns:a16="http://schemas.microsoft.com/office/drawing/2014/main" id="{B1B9895E-8D9C-13EB-3BE1-63BE181974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4216" y="57095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0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50F3ACC-DE2F-6302-3520-619670497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71" y="418306"/>
            <a:ext cx="1739900" cy="60960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9436A66-B0B2-38B5-CAB8-61F5621844E2}"/>
              </a:ext>
            </a:extLst>
          </p:cNvPr>
          <p:cNvGrpSpPr/>
          <p:nvPr/>
        </p:nvGrpSpPr>
        <p:grpSpPr>
          <a:xfrm>
            <a:off x="3542238" y="406422"/>
            <a:ext cx="3619834" cy="2309726"/>
            <a:chOff x="2889250" y="1492250"/>
            <a:chExt cx="6413500" cy="41188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CB2B9EE-335D-C3A5-E4D6-05F3E9E8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89250" y="1492250"/>
              <a:ext cx="6413500" cy="38735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B42511-7011-4FD8-5438-92DDCBC26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209" b="38944"/>
            <a:stretch/>
          </p:blipFill>
          <p:spPr>
            <a:xfrm>
              <a:off x="2889250" y="5339682"/>
              <a:ext cx="6302876" cy="271393"/>
            </a:xfrm>
            <a:prstGeom prst="rect">
              <a:avLst/>
            </a:prstGeom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F9A62FBB-0722-B88E-DB8F-494892270C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352" r="82416" b="-6487"/>
          <a:stretch/>
        </p:blipFill>
        <p:spPr>
          <a:xfrm>
            <a:off x="7890375" y="421705"/>
            <a:ext cx="1133308" cy="240631"/>
          </a:xfrm>
          <a:prstGeom prst="rect">
            <a:avLst/>
          </a:prstGeom>
        </p:spPr>
      </p:pic>
      <p:sp>
        <p:nvSpPr>
          <p:cNvPr id="9" name="向右箭號 8">
            <a:extLst>
              <a:ext uri="{FF2B5EF4-FFF2-40B4-BE49-F238E27FC236}">
                <a16:creationId xmlns:a16="http://schemas.microsoft.com/office/drawing/2014/main" id="{114F748B-1B9D-B746-1406-0FF42C54157E}"/>
              </a:ext>
            </a:extLst>
          </p:cNvPr>
          <p:cNvSpPr/>
          <p:nvPr/>
        </p:nvSpPr>
        <p:spPr>
          <a:xfrm>
            <a:off x="2566068" y="542021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5FEE5E-8E41-9500-ECF6-040C0933679D}"/>
              </a:ext>
            </a:extLst>
          </p:cNvPr>
          <p:cNvSpPr txBox="1"/>
          <p:nvPr/>
        </p:nvSpPr>
        <p:spPr>
          <a:xfrm>
            <a:off x="3444374" y="2637450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顯示前兩筆特徵資料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前兩筆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60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天股價清單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5597B6-AF20-15D3-ED47-2D41C29216FE}"/>
              </a:ext>
            </a:extLst>
          </p:cNvPr>
          <p:cNvSpPr txBox="1"/>
          <p:nvPr/>
        </p:nvSpPr>
        <p:spPr>
          <a:xfrm>
            <a:off x="7771732" y="560363"/>
            <a:ext cx="6705600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顯示第一筆標籤資料，為第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61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天的股價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C65B5608-8D3E-7FD9-D83B-7E47DEBD36FE}"/>
              </a:ext>
            </a:extLst>
          </p:cNvPr>
          <p:cNvSpPr txBox="1">
            <a:spLocks/>
          </p:cNvSpPr>
          <p:nvPr/>
        </p:nvSpPr>
        <p:spPr>
          <a:xfrm>
            <a:off x="8274461" y="6115907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LSTM</a:t>
            </a:r>
            <a:r>
              <a:rPr kumimoji="1" lang="zh-TW" altLang="en-US" sz="1100" b="1" spc="600" dirty="0">
                <a:latin typeface="+mj-ea"/>
              </a:rPr>
              <a:t>預測</a:t>
            </a:r>
            <a:r>
              <a:rPr kumimoji="1" lang="en-US" altLang="zh-TW" sz="1100" b="1" spc="600" dirty="0">
                <a:latin typeface="+mj-ea"/>
              </a:rPr>
              <a:t>google</a:t>
            </a:r>
            <a:r>
              <a:rPr kumimoji="1" lang="zh-TW" altLang="en-US" sz="1100" b="1" spc="600" dirty="0">
                <a:latin typeface="+mj-ea"/>
              </a:rPr>
              <a:t>股價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F04394-BC5C-6AA0-EFF5-EF39E4034454}"/>
              </a:ext>
            </a:extLst>
          </p:cNvPr>
          <p:cNvSpPr txBox="1"/>
          <p:nvPr/>
        </p:nvSpPr>
        <p:spPr>
          <a:xfrm>
            <a:off x="135523" y="1093319"/>
            <a:ext cx="6705600" cy="101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X_train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[0]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第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天至第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60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天的股價清單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X_train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[1]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第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天至第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61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天的股價清單，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最後一個就是第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61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天的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Y_train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[0]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股價。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B02DBBD-3353-05FA-9DAC-E6865889F0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2173"/>
          <a:stretch/>
        </p:blipFill>
        <p:spPr>
          <a:xfrm>
            <a:off x="3563017" y="399464"/>
            <a:ext cx="3578276" cy="26287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F443C4E-0CB6-8879-6362-E18673E96FF1}"/>
              </a:ext>
            </a:extLst>
          </p:cNvPr>
          <p:cNvSpPr/>
          <p:nvPr/>
        </p:nvSpPr>
        <p:spPr>
          <a:xfrm>
            <a:off x="3488323" y="363368"/>
            <a:ext cx="3802814" cy="12007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0F31DCD-FC63-6AAF-B975-18D9DE23D262}"/>
              </a:ext>
            </a:extLst>
          </p:cNvPr>
          <p:cNvSpPr txBox="1"/>
          <p:nvPr/>
        </p:nvSpPr>
        <p:spPr>
          <a:xfrm>
            <a:off x="552396" y="3998695"/>
            <a:ext cx="5783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12-2-2 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模型預測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股價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2EE216-8C58-5D37-71BE-1F0C8BD2B48F}"/>
              </a:ext>
            </a:extLst>
          </p:cNvPr>
          <p:cNvSpPr txBox="1"/>
          <p:nvPr/>
        </p:nvSpPr>
        <p:spPr>
          <a:xfrm>
            <a:off x="1043967" y="4417274"/>
            <a:ext cx="11008896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這節打造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模型預測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股價，使用是前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天股價，用上一章節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create_dataset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函式來產生訓練所需的特徵和標籤資料。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Audio Recording 2023年3月6日 下午11:17:32">
            <a:hlinkClick r:id="" action="ppaction://media"/>
            <a:extLst>
              <a:ext uri="{FF2B5EF4-FFF2-40B4-BE49-F238E27FC236}">
                <a16:creationId xmlns:a16="http://schemas.microsoft.com/office/drawing/2014/main" id="{AB859A0F-0286-D542-9B75-7095411C8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40324" y="5709507"/>
            <a:ext cx="812800" cy="812800"/>
          </a:xfrm>
          <a:prstGeom prst="rect">
            <a:avLst/>
          </a:prstGeom>
        </p:spPr>
      </p:pic>
      <p:pic>
        <p:nvPicPr>
          <p:cNvPr id="3" name="Audio Recording 2023年3月6日 下午11:17:59">
            <a:hlinkClick r:id="" action="ppaction://media"/>
            <a:extLst>
              <a:ext uri="{FF2B5EF4-FFF2-40B4-BE49-F238E27FC236}">
                <a16:creationId xmlns:a16="http://schemas.microsoft.com/office/drawing/2014/main" id="{D8F2B59E-A94C-6724-0EE2-5418B2E9E68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24532" y="56819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3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365A6F7-0ED5-B559-898C-790C6F74D57D}"/>
              </a:ext>
            </a:extLst>
          </p:cNvPr>
          <p:cNvSpPr txBox="1"/>
          <p:nvPr/>
        </p:nvSpPr>
        <p:spPr>
          <a:xfrm>
            <a:off x="213676" y="230188"/>
            <a:ext cx="807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建立預測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股價的</a:t>
            </a:r>
            <a:r>
              <a:rPr kumimoji="1" lang="en-US" altLang="zh-TW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LSTM</a:t>
            </a:r>
            <a:r>
              <a:rPr kumimoji="1" lang="zh-TW" altLang="en-US" sz="2000" spc="3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模型</a:t>
            </a:r>
            <a:endParaRPr kumimoji="1" lang="en-US" altLang="zh-TW" sz="2000" spc="3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0B920D-255D-24FA-40A6-B63DC493C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3" y="744621"/>
            <a:ext cx="4406900" cy="1422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A38CE4-9323-3622-D860-2BCF24208BDF}"/>
              </a:ext>
            </a:extLst>
          </p:cNvPr>
          <p:cNvSpPr txBox="1"/>
          <p:nvPr/>
        </p:nvSpPr>
        <p:spPr>
          <a:xfrm>
            <a:off x="487613" y="2167021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匯入模組及套件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MinMaxScaler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機器學習套件模組，可以執行特徵標準化的正規化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C40CD8-3DBE-17B8-3734-3CE8E118C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903156"/>
            <a:ext cx="5562600" cy="1320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EDB5518-6EF9-39C1-E14E-AF7848C0073F}"/>
              </a:ext>
            </a:extLst>
          </p:cNvPr>
          <p:cNvSpPr txBox="1"/>
          <p:nvPr/>
        </p:nvSpPr>
        <p:spPr>
          <a:xfrm>
            <a:off x="487613" y="4223956"/>
            <a:ext cx="6705600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載入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google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股價的訓練資料集和取出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adj close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欄位股價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Numpy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陣列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建立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MinMaxScaler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物件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sc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後，呼叫</a:t>
            </a:r>
            <a:r>
              <a:rPr kumimoji="1" lang="en-US" altLang="zh-TW" sz="14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fit_transform</a:t>
            </a: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函式執行特徵標準化的正規化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5FDAE9-E441-022B-B117-9FA8B1056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5010485"/>
            <a:ext cx="3175000" cy="4699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922123-7275-16DF-D3E1-0844FC075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5010485"/>
            <a:ext cx="6794500" cy="711200"/>
          </a:xfrm>
          <a:prstGeom prst="rect">
            <a:avLst/>
          </a:prstGeom>
        </p:spPr>
      </p:pic>
      <p:sp>
        <p:nvSpPr>
          <p:cNvPr id="11" name="向右箭號 10">
            <a:extLst>
              <a:ext uri="{FF2B5EF4-FFF2-40B4-BE49-F238E27FC236}">
                <a16:creationId xmlns:a16="http://schemas.microsoft.com/office/drawing/2014/main" id="{54C54B06-9390-D3F4-E827-B52DBB825260}"/>
              </a:ext>
            </a:extLst>
          </p:cNvPr>
          <p:cNvSpPr/>
          <p:nvPr/>
        </p:nvSpPr>
        <p:spPr>
          <a:xfrm>
            <a:off x="7530431" y="5163396"/>
            <a:ext cx="878306" cy="4053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執行後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92EFF5-3804-1053-D535-8D9584C3F464}"/>
              </a:ext>
            </a:extLst>
          </p:cNvPr>
          <p:cNvSpPr txBox="1"/>
          <p:nvPr/>
        </p:nvSpPr>
        <p:spPr>
          <a:xfrm>
            <a:off x="487613" y="5691402"/>
            <a:ext cx="6705600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形狀轉為大小（樣本數、時步、特徵）</a:t>
            </a:r>
            <a:endParaRPr kumimoji="1" lang="en-US" altLang="zh-TW" sz="1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F721BD40-04D1-EE8C-A011-DC58B68EE61F}"/>
              </a:ext>
            </a:extLst>
          </p:cNvPr>
          <p:cNvSpPr txBox="1">
            <a:spLocks/>
          </p:cNvSpPr>
          <p:nvPr/>
        </p:nvSpPr>
        <p:spPr>
          <a:xfrm>
            <a:off x="8274461" y="6115907"/>
            <a:ext cx="12192000" cy="1206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12-2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LSTM</a:t>
            </a:r>
            <a:r>
              <a:rPr kumimoji="1" lang="zh-TW" altLang="en-US" sz="1100" b="1" spc="600" dirty="0">
                <a:latin typeface="+mj-ea"/>
              </a:rPr>
              <a:t>預測</a:t>
            </a:r>
            <a:r>
              <a:rPr kumimoji="1" lang="en-US" altLang="zh-TW" sz="1100" b="1" spc="600" dirty="0">
                <a:latin typeface="+mj-ea"/>
              </a:rPr>
              <a:t>google</a:t>
            </a:r>
            <a:r>
              <a:rPr kumimoji="1" lang="zh-TW" altLang="en-US" sz="1100" b="1" spc="600" dirty="0">
                <a:latin typeface="+mj-ea"/>
              </a:rPr>
              <a:t>股價</a:t>
            </a:r>
          </a:p>
        </p:txBody>
      </p:sp>
      <p:pic>
        <p:nvPicPr>
          <p:cNvPr id="2" name="Audio Recording 2023年3月6日 下午11:18:54">
            <a:hlinkClick r:id="" action="ppaction://media"/>
            <a:extLst>
              <a:ext uri="{FF2B5EF4-FFF2-40B4-BE49-F238E27FC236}">
                <a16:creationId xmlns:a16="http://schemas.microsoft.com/office/drawing/2014/main" id="{9335D694-5B1B-54E5-8FD9-9013CF525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77146" y="57216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5045</TotalTime>
  <Words>1605</Words>
  <Application>Microsoft Macintosh PowerPoint</Application>
  <PresentationFormat>寬螢幕</PresentationFormat>
  <Paragraphs>135</Paragraphs>
  <Slides>20</Slides>
  <Notes>0</Notes>
  <HiddenSlides>0</HiddenSlides>
  <MMClips>21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.Hiragino Kaku Gothic Interface W3</vt:lpstr>
      <vt:lpstr>新細明體</vt:lpstr>
      <vt:lpstr>Heiti SC Light</vt:lpstr>
      <vt:lpstr>HEITI SC MEDIUM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桂如 林</dc:creator>
  <cp:lastModifiedBy>10946043_林桂如</cp:lastModifiedBy>
  <cp:revision>152</cp:revision>
  <dcterms:created xsi:type="dcterms:W3CDTF">2023-02-07T01:38:04Z</dcterms:created>
  <dcterms:modified xsi:type="dcterms:W3CDTF">2023-05-03T00:38:22Z</dcterms:modified>
</cp:coreProperties>
</file>